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19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  <Relationship Id="rId19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的项目是“一平方米快乐改造”，方案名为“暂停一刻”。它面向大学生，把宿舍公共休息区中的一个位置，改造成独立的单人娱乐与休息空间。设计以手柄游戏为主，也容纳阅读、视频和听音乐。在一平方米的名义舱体占地内，我重点处理围护、姿态、灯光、设备和人的动作之间的关系，最终用Blender呈现空间，并说明其落实路径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场景设定在宿舍公共休息区。改造前是一处空置位置，改造后增加独立舱体，每次供一人使用，周围仍保留共享活动。这里的改造包括地面边界、围护、灯光、设备和内部活动空间，需要一起考虑。场地是设计假设，没有将它写成真实校园测量案例。单次使用一小时以上是项目目标，是否舒适还需要真实试坐；开门和进出也必须在舱体之外留出空间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平方米按舱体的名义结构外轮廓计算，平面为一米乘一米，总高两米二。围护暂按五十毫米占位，所以名义内部平面约为九百毫米见方，内饰和设备还会继续占用空间。侧门采用外开平开门，门扇宽六百五十毫米目前只是候选参数，不能当作已经核实的通行净宽。开门、进出和检修需要在周边另外预留，因此完整使用范围会大于一平方米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内部把设备尽量组织到固定界面上，中央区域留给人的动作。前方设置屏幕和可收起的托板，座椅在后方，入口在侧面。屏幕服务游戏和视频，托板在阅读或涂画时展开，不使用时收起。座椅通过转向与后移改变使用位置，上部集中设备盒，后侧安排走线，软垫和内饰可以拆换。图中隐藏了部分围护来解释内部关系，实际方案仍保留门和顶面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个方案没有让座椅固定在一个位置完成所有动作。入座时，先让座椅归中并面向侧门；坐下以后，收起托板并收脚，在居中位置转向屏幕；最后向后滑移八十毫米，进入使用姿态。退出时按相反顺序操作。这样的动作组织是为了在有限空间里分别处理转向和腿脚需求。真实使用还需要验证人能否顺利完成进出，以及定位机构能否防止在不合适的位置误转向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期居中座椅的两组合成腿段测试出现了脚部越界，因此后续加入了收脚转向和前后滑移。当前候选动作进行了逐帧平面边界检查，在一百二十帧中未发现越过名义内部边界的情况，最小余量约二十毫米。但人体参数是人为设定，不是大学生实测数据，也不代表人口百分位。这个结果只能帮助发现几何冲突，不能证明久坐舒适。视距和支撑关系可参考OSHA工作站指南，最终仍要进行真实试坐。屏幕参考：https://www.osha.gov/etools/computer-workstations/components/monitors/ 。座椅参考：https://www.osha.gov/etools/computer-workstations/components/chairs 。这些资料不是本娱乐舱已经满足某项规范的证明。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主要娱乐方式是固定屏幕配手柄，兼容视频和音乐，音频通过使用者自己的耳机输出，减少共享耳机的接触与维护。屏幕画面是自制的游戏界面示意，没有绑定具体游戏产品。阅读和涂画时，可以放下四百八十乘二百七十毫米的候选托板。托板使用后收起，个人物品随身带走，让下一位同学可以继续使用。托板的支撑、限位和实际手部姿态，还需要在样机中核实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空间采用木饰面胶合板、浅色界面和深绿局部构件，软垫提供靠坐接触面，PET毡形成柔和的内部界面。软垫和内饰采用可拆换思路，便于清洁维护和后续替换。灯光以侧后方的间接照明为主，减少光源直接进入视线，并兼顾屏幕和阅读活动。图像展示的是渲染氛围，照度、眩光和材料性能还需要测试，也不能因为使用了毡材就宣称已经实现隔音等级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完整围合意味着通风、供电和检修都要纳入空间设计。方案设置前部低位进气和后部高位排气，使用舱体自身的通风设备，不连接建筑通风系统。模型已经在围护中建立实际开口，上部设备盒与后侧线槽集中布置，并假设能够接入场地电源。图中的箭头只解释路径，不是流场计算结果。实际硬件尚未选型，需要根据热负荷测量风量、温升和噪声，再确定最终设备与风道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构造采用分层拆装的思路：底座和连接框架承接围护与座椅，板件形成外部边界，软垫和内饰可替换，顶面保留检修条件。这种组织方式便于分别考虑加工、运输和维护。但五十毫米围护目前仍是整体构造占位，分解图也只是概念装配图，没有细化全部骨架、紧固件和公差。下一步需要结合实际五金与材料完成节点，再验证连接和整体稳定性，不能直接把当前网格当作加工图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落实先从一比一尺度样架开始，检查不同使用者的肩肘、膝腿、地面高差和进出动作。随后制作座椅机构样机，验证升降、滑移、旋转定位及误操作干涉。再接入实际游戏设备，测试换气、温升、噪声以及材料清洁维护。最后在公共区域试用，确认使用管理，再形成供应商报价和加工图。目前已经完成概念模型与有限几何检查，尚未取得真实试坐、工程性能或施工验收结论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“暂停一刻”希望在公共休息区，为个人娱乐留出一个可自主使用的位置。它以一平方米名义舱体占地容纳单人共享，把游戏、阅读和音乐放进同一个空间，并通过座椅动作切换来分配内部余量。当前交付包括空间模型、效果图、介绍说明与占位检查，仍属于概念方案。下一阶段应把模型里的假设带进真实样架验证，再决定最终构造和设备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square-joy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square-joy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3300" kern="1200" lang="zh-CN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7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900" kern="1200" lang="zh-CN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7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6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2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1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900" kern="1200" lang="zh-CN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48c09e0cbc1f6bd8.png"/>
  <Relationship Id="rId3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73980f6b3956a081.png"/>
  <Relationship Id="rId3" Type="http://schemas.openxmlformats.org/officeDocument/2006/relationships/image" Target="../media/image_36c989fa39febce4.png"/>
  <Relationship Id="rId4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a5d90bc3cc27d125.png"/>
  <Relationship Id="rId3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b3155c3aef71a88b.png"/>
  <Relationship Id="rId3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3b18456e2fb636ca.png"/>
  <Relationship Id="rId3" Type="http://schemas.openxmlformats.org/officeDocument/2006/relationships/image" Target="../media/image_d54664c17d34efb9.png"/>
  <Relationship Id="rId4" Type="http://schemas.openxmlformats.org/officeDocument/2006/relationships/image" Target="../media/image_6497990327ee4aaf.png"/>
  <Relationship Id="rId5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d6f7bb2627b56cf2.png"/>
  <Relationship Id="rId3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2975ac9918975988.png"/>
  <Relationship Id="rId3" Type="http://schemas.openxmlformats.org/officeDocument/2006/relationships/image" Target="../media/image_75d57719eb443822.png"/>
  <Relationship Id="rId4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3e1743ab6f2745a0.png"/>
  <Relationship Id="rId3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b56d21367f643293.png"/>
  <Relationship Id="rId3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a00018e6a16f9f73.png"/>
  <Relationship Id="rId3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86f6dedbdd37091d.png"/>
  <Relationship Id="rId3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1bcf2d0a803e7955.png"/>
  <Relationship Id="rId3" Type="http://schemas.openxmlformats.org/officeDocument/2006/relationships/notesSlide" Target="../notesSlides/notesSlide12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project-title"/>
          <p:cNvGrpSpPr/>
          <p:nvPr/>
        </p:nvGrpSpPr>
        <p:grpSpPr>
          <a:xfrm>
            <a:off x="438150" y="863600"/>
            <a:ext cx="2476500" cy="2684018"/>
            <a:chOff x="438150" y="863600"/>
            <a:chExt cx="2476500" cy="2684018"/>
          </a:xfrm>
        </p:grpSpPr>
        <p:sp>
          <p:nvSpPr>
            <p:cNvPr id="2" name="TextBox 2"/>
            <p:cNvSpPr txBox="1"/>
            <p:nvPr/>
          </p:nvSpPr>
          <p:spPr>
            <a:xfrm>
              <a:off x="450342" y="863600"/>
              <a:ext cx="167661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空间设计 / 课程方案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438150" y="1536700"/>
              <a:ext cx="2476500" cy="17335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6300"/>
                </a:lnSpc>
              </a:pPr>
              <a:r>
                <a:rPr lang="zh-CN" sz="4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一平方米</a:t>
              </a:r>
              <a:br>
                <a:rPr lang="zh-CN" sz="4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4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快乐改造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465582" y="3136900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暂停一刻</a:t>
              </a:r>
            </a:p>
          </p:txBody>
        </p:sp>
      </p:grpSp>
      <p:grpSp>
        <p:nvGrpSpPr>
          <p:cNvPr id="8" name="project-intent"/>
          <p:cNvGrpSpPr/>
          <p:nvPr/>
        </p:nvGrpSpPr>
        <p:grpSpPr>
          <a:xfrm>
            <a:off x="446532" y="4235450"/>
            <a:ext cx="2421636" cy="1464183"/>
            <a:chOff x="446532" y="4235450"/>
            <a:chExt cx="2421636" cy="1464183"/>
          </a:xfrm>
        </p:grpSpPr>
        <p:sp>
          <p:nvSpPr>
            <p:cNvPr id="6" name="TextBox 6"/>
            <p:cNvSpPr txBox="1"/>
            <p:nvPr/>
          </p:nvSpPr>
          <p:spPr>
            <a:xfrm>
              <a:off x="446532" y="4235450"/>
              <a:ext cx="2421636" cy="8298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宿舍公共休息区的</a:t>
              </a:r>
              <a:b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单人娱乐与休息空间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450342" y="5435600"/>
              <a:ext cx="228542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1000 × 1000 mm · 独立设置</a:t>
              </a:r>
            </a:p>
          </p:txBody>
        </p:sp>
      </p:grpSp>
      <p:grpSp>
        <p:nvGrpSpPr>
          <p:cNvPr id="10" name="hero-space"/>
          <p:cNvGrpSpPr/>
          <p:nvPr/>
        </p:nvGrpSpPr>
        <p:grpSpPr>
          <a:xfrm>
            <a:off x="6000750" y="0"/>
            <a:ext cx="6191250" cy="6267450"/>
            <a:chOff x="6000750" y="0"/>
            <a:chExt cx="6191250" cy="6267450"/>
          </a:xfrm>
        </p:grpSpPr>
        <p:pic>
          <p:nvPicPr>
            <p:cNvPr id="9" name="Image 9"/>
            <p:cNvPicPr>
              <a:picLocks noChangeAspect="1"/>
            </p:cNvPicPr>
            <p:nvPr/>
          </p:nvPicPr>
          <p:blipFill>
            <a:blip r:embed="rId2"/>
            <a:srcRect l="11584" t="0" r="11584" b="0"/>
            <a:stretch>
              <a:fillRect/>
            </a:stretch>
          </p:blipFill>
          <p:spPr>
            <a:xfrm>
              <a:off x="6000750" y="0"/>
              <a:ext cx="6191250" cy="6267450"/>
            </a:xfrm>
            <a:prstGeom prst="rect">
              <a:avLst/>
            </a:prstGeom>
          </p:spPr>
        </p:pic>
      </p:grpSp>
      <p:grpSp>
        <p:nvGrpSpPr>
          <p:cNvPr id="13" name="page-footer"/>
          <p:cNvGrpSpPr/>
          <p:nvPr/>
        </p:nvGrpSpPr>
        <p:grpSpPr>
          <a:xfrm>
            <a:off x="451104" y="6477000"/>
            <a:ext cx="11289792" cy="234696"/>
            <a:chOff x="451104" y="6477000"/>
            <a:chExt cx="112897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451104" y="6477000"/>
              <a:ext cx="213649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暂停一刻 · 一平方米快乐改造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551006" y="647700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page-title"/>
          <p:cNvGrpSpPr/>
          <p:nvPr/>
        </p:nvGrpSpPr>
        <p:grpSpPr>
          <a:xfrm>
            <a:off x="440436" y="355600"/>
            <a:ext cx="4475988" cy="905383"/>
            <a:chOff x="440436" y="355600"/>
            <a:chExt cx="4475988" cy="905383"/>
          </a:xfrm>
        </p:grpSpPr>
        <p:sp>
          <p:nvSpPr>
            <p:cNvPr id="2" name="TextBox 2"/>
            <p:cNvSpPr txBox="1"/>
            <p:nvPr/>
          </p:nvSpPr>
          <p:spPr>
            <a:xfrm>
              <a:off x="440436" y="355600"/>
              <a:ext cx="4475988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从闲置位置到个人角落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469392" y="996950"/>
              <a:ext cx="222182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假设场景 · 宿舍公共休息区</a:t>
              </a:r>
            </a:p>
          </p:txBody>
        </p:sp>
      </p:grpSp>
      <p:grpSp>
        <p:nvGrpSpPr>
          <p:cNvPr id="9" name="before-after"/>
          <p:cNvGrpSpPr/>
          <p:nvPr/>
        </p:nvGrpSpPr>
        <p:grpSpPr>
          <a:xfrm>
            <a:off x="450342" y="1562100"/>
            <a:ext cx="7817358" cy="3442208"/>
            <a:chOff x="450342" y="1562100"/>
            <a:chExt cx="7817358" cy="3442208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rcRect l="0" t="178" r="0" b="179"/>
            <a:stretch>
              <a:fillRect/>
            </a:stretch>
          </p:blipFill>
          <p:spPr>
            <a:xfrm>
              <a:off x="457200" y="1562100"/>
              <a:ext cx="3810000" cy="2952750"/>
            </a:xfrm>
            <a:prstGeom prst="rect">
              <a:avLst/>
            </a:prstGeom>
          </p:spPr>
        </p:pic>
        <p:pic>
          <p:nvPicPr>
            <p:cNvPr id="6" name="Image 6"/>
            <p:cNvPicPr>
              <a:picLocks noChangeAspect="1"/>
            </p:cNvPicPr>
            <p:nvPr/>
          </p:nvPicPr>
          <p:blipFill>
            <a:blip r:embed="rId3"/>
            <a:srcRect l="0" t="178" r="0" b="179"/>
            <a:stretch>
              <a:fillRect/>
            </a:stretch>
          </p:blipFill>
          <p:spPr>
            <a:xfrm>
              <a:off x="4457700" y="1562100"/>
              <a:ext cx="3810000" cy="2952750"/>
            </a:xfrm>
            <a:prstGeom prst="rect">
              <a:avLst/>
            </a:prstGeom>
          </p:spPr>
        </p:pic>
        <p:sp>
          <p:nvSpPr>
            <p:cNvPr id="7" name="TextBox 7"/>
            <p:cNvSpPr txBox="1"/>
            <p:nvPr/>
          </p:nvSpPr>
          <p:spPr>
            <a:xfrm>
              <a:off x="450342" y="4740275"/>
              <a:ext cx="149487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改造前 / 空置位置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4450842" y="4740275"/>
              <a:ext cx="185834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改造后 / 单人娱乐空间</a:t>
              </a:r>
            </a:p>
          </p:txBody>
        </p:sp>
      </p:grpSp>
      <p:grpSp>
        <p:nvGrpSpPr>
          <p:cNvPr id="15" name="scenario-brief"/>
          <p:cNvGrpSpPr/>
          <p:nvPr/>
        </p:nvGrpSpPr>
        <p:grpSpPr>
          <a:xfrm>
            <a:off x="8676132" y="1689100"/>
            <a:ext cx="2305812" cy="4025519"/>
            <a:chOff x="8676132" y="1689100"/>
            <a:chExt cx="2305812" cy="4025519"/>
          </a:xfrm>
        </p:grpSpPr>
        <p:sp>
          <p:nvSpPr>
            <p:cNvPr id="10" name="TextBox 10"/>
            <p:cNvSpPr txBox="1"/>
            <p:nvPr/>
          </p:nvSpPr>
          <p:spPr>
            <a:xfrm>
              <a:off x="8676132" y="1689100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独立设置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677656" y="2114550"/>
              <a:ext cx="1847088" cy="7044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不依附既有墙面，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每次供一人使用。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676132" y="3155950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完整空间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677656" y="3581400"/>
              <a:ext cx="2304288" cy="7044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围护、灯光、设备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与人体活动共同设计。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677656" y="5010150"/>
              <a:ext cx="2075688" cy="7044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一小时以上为目标，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舒适性仍待实测。</a:t>
              </a:r>
            </a:p>
          </p:txBody>
        </p:sp>
      </p:grpSp>
      <p:grpSp>
        <p:nvGrpSpPr>
          <p:cNvPr id="17" name="scenario-limit"/>
          <p:cNvGrpSpPr/>
          <p:nvPr/>
        </p:nvGrpSpPr>
        <p:grpSpPr>
          <a:xfrm>
            <a:off x="448056" y="5372100"/>
            <a:ext cx="4818888" cy="704469"/>
            <a:chOff x="448056" y="5372100"/>
            <a:chExt cx="4818888" cy="704469"/>
          </a:xfrm>
        </p:grpSpPr>
        <p:sp>
          <p:nvSpPr>
            <p:cNvPr id="16" name="TextBox 16"/>
            <p:cNvSpPr txBox="1"/>
            <p:nvPr/>
          </p:nvSpPr>
          <p:spPr>
            <a:xfrm>
              <a:off x="448056" y="5372100"/>
              <a:ext cx="4818888" cy="7044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场地为设计假设，并非实测改造案例。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保留周边公共活动，另行预留开门和进出空间。</a:t>
              </a:r>
            </a:p>
          </p:txBody>
        </p:sp>
      </p:grpSp>
      <p:grpSp>
        <p:nvGrpSpPr>
          <p:cNvPr id="20" name="page-footer"/>
          <p:cNvGrpSpPr/>
          <p:nvPr/>
        </p:nvGrpSpPr>
        <p:grpSpPr>
          <a:xfrm>
            <a:off x="451104" y="6477000"/>
            <a:ext cx="11289792" cy="234696"/>
            <a:chOff x="451104" y="6477000"/>
            <a:chExt cx="11289792" cy="234696"/>
          </a:xfrm>
        </p:grpSpPr>
        <p:sp>
          <p:nvSpPr>
            <p:cNvPr id="18" name="TextBox 18"/>
            <p:cNvSpPr txBox="1"/>
            <p:nvPr/>
          </p:nvSpPr>
          <p:spPr>
            <a:xfrm>
              <a:off x="451104" y="6477000"/>
              <a:ext cx="213649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暂停一刻 · 一平方米快乐改造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1551006" y="647700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page-title"/>
          <p:cNvGrpSpPr/>
          <p:nvPr/>
        </p:nvGrpSpPr>
        <p:grpSpPr>
          <a:xfrm>
            <a:off x="440436" y="355600"/>
            <a:ext cx="3313938" cy="905383"/>
            <a:chOff x="440436" y="355600"/>
            <a:chExt cx="3313938" cy="905383"/>
          </a:xfrm>
        </p:grpSpPr>
        <p:sp>
          <p:nvSpPr>
            <p:cNvPr id="2" name="TextBox 2"/>
            <p:cNvSpPr txBox="1"/>
            <p:nvPr/>
          </p:nvSpPr>
          <p:spPr>
            <a:xfrm>
              <a:off x="440436" y="355600"/>
              <a:ext cx="3143250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一平方米的边界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469392" y="996950"/>
              <a:ext cx="32849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结构外轮廓占地与完整使用范围分开标注</a:t>
              </a:r>
            </a:p>
          </p:txBody>
        </p:sp>
      </p:grpSp>
      <p:grpSp>
        <p:nvGrpSpPr>
          <p:cNvPr id="7" name="plan-view"/>
          <p:cNvGrpSpPr/>
          <p:nvPr/>
        </p:nvGrpSpPr>
        <p:grpSpPr>
          <a:xfrm>
            <a:off x="1028700" y="1447800"/>
            <a:ext cx="4572000" cy="4813808"/>
            <a:chOff x="1028700" y="1447800"/>
            <a:chExt cx="4572000" cy="4813808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28700" y="1447800"/>
              <a:ext cx="4572000" cy="4572000"/>
            </a:xfrm>
            <a:prstGeom prst="rect">
              <a:avLst/>
            </a:prstGeom>
          </p:spPr>
        </p:pic>
        <p:sp>
          <p:nvSpPr>
            <p:cNvPr id="6" name="TextBox 6"/>
            <p:cNvSpPr txBox="1"/>
            <p:nvPr/>
          </p:nvSpPr>
          <p:spPr>
            <a:xfrm>
              <a:off x="2022053" y="5997575"/>
              <a:ext cx="258529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俯视示意 · 顶面及部分围护隐藏</a:t>
              </a:r>
            </a:p>
          </p:txBody>
        </p:sp>
      </p:grpSp>
      <p:grpSp>
        <p:nvGrpSpPr>
          <p:cNvPr id="13" name="dimension-brief"/>
          <p:cNvGrpSpPr/>
          <p:nvPr/>
        </p:nvGrpSpPr>
        <p:grpSpPr>
          <a:xfrm>
            <a:off x="6648450" y="1631950"/>
            <a:ext cx="3803691" cy="4025519"/>
            <a:chOff x="6648450" y="1631950"/>
            <a:chExt cx="3803691" cy="4025519"/>
          </a:xfrm>
        </p:grpSpPr>
        <p:sp>
          <p:nvSpPr>
            <p:cNvPr id="8" name="TextBox 8"/>
            <p:cNvSpPr txBox="1"/>
            <p:nvPr/>
          </p:nvSpPr>
          <p:spPr>
            <a:xfrm>
              <a:off x="6648450" y="1631950"/>
              <a:ext cx="3803691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1000 × 1000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677406" y="2393950"/>
              <a:ext cx="199316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毫米 / 舱体外轮廓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658356" y="3114675"/>
              <a:ext cx="3515868" cy="10568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总高2200毫米，围护暂按50毫米。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名义净平面约900 × 900毫米，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内饰和设备还会占用空间。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656832" y="4546600"/>
              <a:ext cx="228295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门扇开启范围另计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658356" y="4953000"/>
              <a:ext cx="3447288" cy="7044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侧门向外开启，门扇宽650毫米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为候选尺寸；周边须预留操作区。</a:t>
              </a:r>
            </a:p>
          </p:txBody>
        </p:sp>
      </p:grpSp>
      <p:grpSp>
        <p:nvGrpSpPr>
          <p:cNvPr id="16" name="page-footer"/>
          <p:cNvGrpSpPr/>
          <p:nvPr/>
        </p:nvGrpSpPr>
        <p:grpSpPr>
          <a:xfrm>
            <a:off x="451104" y="6477000"/>
            <a:ext cx="11289792" cy="234696"/>
            <a:chOff x="451104" y="6477000"/>
            <a:chExt cx="11289792" cy="234696"/>
          </a:xfrm>
        </p:grpSpPr>
        <p:sp>
          <p:nvSpPr>
            <p:cNvPr id="14" name="TextBox 14"/>
            <p:cNvSpPr txBox="1"/>
            <p:nvPr/>
          </p:nvSpPr>
          <p:spPr>
            <a:xfrm>
              <a:off x="451104" y="6477000"/>
              <a:ext cx="213649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暂停一刻 · 一平方米快乐改造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551006" y="647700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page-title"/>
          <p:cNvGrpSpPr/>
          <p:nvPr/>
        </p:nvGrpSpPr>
        <p:grpSpPr>
          <a:xfrm>
            <a:off x="440436" y="355600"/>
            <a:ext cx="3677412" cy="905383"/>
            <a:chOff x="440436" y="355600"/>
            <a:chExt cx="3677412" cy="905383"/>
          </a:xfrm>
        </p:grpSpPr>
        <p:sp>
          <p:nvSpPr>
            <p:cNvPr id="2" name="TextBox 2"/>
            <p:cNvSpPr txBox="1"/>
            <p:nvPr/>
          </p:nvSpPr>
          <p:spPr>
            <a:xfrm>
              <a:off x="440436" y="355600"/>
              <a:ext cx="2699004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内部空间组织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469392" y="996950"/>
              <a:ext cx="364845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固定界面组织设备，把中央空间留给人体动作</a:t>
              </a:r>
            </a:p>
          </p:txBody>
        </p:sp>
      </p:grpSp>
      <p:grpSp>
        <p:nvGrpSpPr>
          <p:cNvPr id="6" name="space-section"/>
          <p:cNvGrpSpPr/>
          <p:nvPr/>
        </p:nvGrpSpPr>
        <p:grpSpPr>
          <a:xfrm>
            <a:off x="976312" y="1447800"/>
            <a:ext cx="6124575" cy="4762500"/>
            <a:chOff x="976312" y="1447800"/>
            <a:chExt cx="6124575" cy="4762500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312" y="1447800"/>
              <a:ext cx="6124575" cy="4762500"/>
            </a:xfrm>
            <a:prstGeom prst="rect">
              <a:avLst/>
            </a:prstGeom>
          </p:spPr>
        </p:pic>
      </p:grpSp>
      <p:grpSp>
        <p:nvGrpSpPr>
          <p:cNvPr id="13" name="space-principles"/>
          <p:cNvGrpSpPr/>
          <p:nvPr/>
        </p:nvGrpSpPr>
        <p:grpSpPr>
          <a:xfrm>
            <a:off x="8085582" y="1727200"/>
            <a:ext cx="2534412" cy="3835019"/>
            <a:chOff x="8085582" y="1727200"/>
            <a:chExt cx="2534412" cy="3835019"/>
          </a:xfrm>
        </p:grpSpPr>
        <p:sp>
          <p:nvSpPr>
            <p:cNvPr id="7" name="TextBox 7"/>
            <p:cNvSpPr txBox="1"/>
            <p:nvPr/>
          </p:nvSpPr>
          <p:spPr>
            <a:xfrm>
              <a:off x="8085582" y="1727200"/>
              <a:ext cx="234161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前方 / 屏幕与托板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8087106" y="2114550"/>
              <a:ext cx="2532888" cy="7044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屏幕固定，托板可收起，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兼容游戏与阅读。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085582" y="3098800"/>
              <a:ext cx="234161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后方 / 靠坐与滑移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087106" y="3486150"/>
              <a:ext cx="2304288" cy="7044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座椅转向后再后移，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为腿脚重新分配空间。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085582" y="4470400"/>
              <a:ext cx="234161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上部 / 设备与检修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087106" y="4857750"/>
              <a:ext cx="2075688" cy="7044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设备集中于上部，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走线与内饰可拆换。</a:t>
              </a:r>
            </a:p>
          </p:txBody>
        </p:sp>
      </p:grpSp>
      <p:grpSp>
        <p:nvGrpSpPr>
          <p:cNvPr id="16" name="page-footer"/>
          <p:cNvGrpSpPr/>
          <p:nvPr/>
        </p:nvGrpSpPr>
        <p:grpSpPr>
          <a:xfrm>
            <a:off x="451104" y="6477000"/>
            <a:ext cx="11289792" cy="234696"/>
            <a:chOff x="451104" y="6477000"/>
            <a:chExt cx="11289792" cy="234696"/>
          </a:xfrm>
        </p:grpSpPr>
        <p:sp>
          <p:nvSpPr>
            <p:cNvPr id="14" name="TextBox 14"/>
            <p:cNvSpPr txBox="1"/>
            <p:nvPr/>
          </p:nvSpPr>
          <p:spPr>
            <a:xfrm>
              <a:off x="451104" y="6477000"/>
              <a:ext cx="213649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暂停一刻 · 一平方米快乐改造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551006" y="647700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page-title"/>
          <p:cNvGrpSpPr/>
          <p:nvPr/>
        </p:nvGrpSpPr>
        <p:grpSpPr>
          <a:xfrm>
            <a:off x="440436" y="355600"/>
            <a:ext cx="3859149" cy="905383"/>
            <a:chOff x="440436" y="355600"/>
            <a:chExt cx="3859149" cy="905383"/>
          </a:xfrm>
        </p:grpSpPr>
        <p:sp>
          <p:nvSpPr>
            <p:cNvPr id="2" name="TextBox 2"/>
            <p:cNvSpPr txBox="1"/>
            <p:nvPr/>
          </p:nvSpPr>
          <p:spPr>
            <a:xfrm>
              <a:off x="440436" y="355600"/>
              <a:ext cx="3587496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入座、转向、后移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469392" y="996950"/>
              <a:ext cx="383019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不同阶段使用不同位置；退出时按相反顺序操作</a:t>
              </a:r>
            </a:p>
          </p:txBody>
        </p:sp>
      </p:grpSp>
      <p:grpSp>
        <p:nvGrpSpPr>
          <p:cNvPr id="8" name="action-1"/>
          <p:cNvGrpSpPr/>
          <p:nvPr/>
        </p:nvGrpSpPr>
        <p:grpSpPr>
          <a:xfrm>
            <a:off x="446532" y="1850231"/>
            <a:ext cx="3553968" cy="4077113"/>
            <a:chOff x="446532" y="1850231"/>
            <a:chExt cx="3553968" cy="4077113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" y="1850231"/>
              <a:ext cx="3543300" cy="2757488"/>
            </a:xfrm>
            <a:prstGeom prst="rect">
              <a:avLst/>
            </a:prstGeom>
          </p:spPr>
        </p:pic>
        <p:sp>
          <p:nvSpPr>
            <p:cNvPr id="6" name="TextBox 6"/>
            <p:cNvSpPr txBox="1"/>
            <p:nvPr/>
          </p:nvSpPr>
          <p:spPr>
            <a:xfrm>
              <a:off x="446532" y="5118100"/>
              <a:ext cx="156771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01 面向侧门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448056" y="5575300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座椅归中，面向门口入座</a:t>
              </a:r>
            </a:p>
          </p:txBody>
        </p:sp>
      </p:grpSp>
      <p:grpSp>
        <p:nvGrpSpPr>
          <p:cNvPr id="12" name="action-2"/>
          <p:cNvGrpSpPr/>
          <p:nvPr/>
        </p:nvGrpSpPr>
        <p:grpSpPr>
          <a:xfrm>
            <a:off x="4313682" y="1850231"/>
            <a:ext cx="3553968" cy="4077113"/>
            <a:chOff x="4313682" y="1850231"/>
            <a:chExt cx="3553968" cy="4077113"/>
          </a:xfrm>
        </p:grpSpPr>
        <p:pic>
          <p:nvPicPr>
            <p:cNvPr id="9" name="Imag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24350" y="1850231"/>
              <a:ext cx="3543300" cy="2757488"/>
            </a:xfrm>
            <a:prstGeom prst="rect">
              <a:avLst/>
            </a:prstGeom>
          </p:spPr>
        </p:pic>
        <p:sp>
          <p:nvSpPr>
            <p:cNvPr id="10" name="TextBox 10"/>
            <p:cNvSpPr txBox="1"/>
            <p:nvPr/>
          </p:nvSpPr>
          <p:spPr>
            <a:xfrm>
              <a:off x="4313682" y="5118100"/>
              <a:ext cx="156771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02 居中转向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315206" y="5575300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先收起托板，收脚后转向</a:t>
              </a:r>
            </a:p>
          </p:txBody>
        </p:sp>
      </p:grpSp>
      <p:grpSp>
        <p:nvGrpSpPr>
          <p:cNvPr id="16" name="action-3"/>
          <p:cNvGrpSpPr/>
          <p:nvPr/>
        </p:nvGrpSpPr>
        <p:grpSpPr>
          <a:xfrm>
            <a:off x="8180832" y="1850231"/>
            <a:ext cx="3553968" cy="4077113"/>
            <a:chOff x="8180832" y="1850231"/>
            <a:chExt cx="3553968" cy="4077113"/>
          </a:xfrm>
        </p:grpSpPr>
        <p:pic>
          <p:nvPicPr>
            <p:cNvPr id="13" name="Image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91500" y="1850231"/>
              <a:ext cx="3543300" cy="2757488"/>
            </a:xfrm>
            <a:prstGeom prst="rect">
              <a:avLst/>
            </a:prstGeom>
          </p:spPr>
        </p:pic>
        <p:sp>
          <p:nvSpPr>
            <p:cNvPr id="14" name="TextBox 14"/>
            <p:cNvSpPr txBox="1"/>
            <p:nvPr/>
          </p:nvSpPr>
          <p:spPr>
            <a:xfrm>
              <a:off x="8180832" y="5118100"/>
              <a:ext cx="156771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03 后移使用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182356" y="5575300"/>
              <a:ext cx="319262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朝向屏幕后，座椅后移80毫米</a:t>
              </a:r>
            </a:p>
          </p:txBody>
        </p:sp>
      </p:grpSp>
      <p:grpSp>
        <p:nvGrpSpPr>
          <p:cNvPr id="19" name="page-footer"/>
          <p:cNvGrpSpPr/>
          <p:nvPr/>
        </p:nvGrpSpPr>
        <p:grpSpPr>
          <a:xfrm>
            <a:off x="451104" y="6477000"/>
            <a:ext cx="11289792" cy="234696"/>
            <a:chOff x="451104" y="6477000"/>
            <a:chExt cx="11289792" cy="234696"/>
          </a:xfrm>
        </p:grpSpPr>
        <p:sp>
          <p:nvSpPr>
            <p:cNvPr id="17" name="TextBox 17"/>
            <p:cNvSpPr txBox="1"/>
            <p:nvPr/>
          </p:nvSpPr>
          <p:spPr>
            <a:xfrm>
              <a:off x="451104" y="6477000"/>
              <a:ext cx="213649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暂停一刻 · 一平方米快乐改造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1551006" y="647700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05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page-title"/>
          <p:cNvGrpSpPr/>
          <p:nvPr/>
        </p:nvGrpSpPr>
        <p:grpSpPr>
          <a:xfrm>
            <a:off x="440436" y="355600"/>
            <a:ext cx="3495675" cy="905383"/>
            <a:chOff x="440436" y="355600"/>
            <a:chExt cx="3495675" cy="905383"/>
          </a:xfrm>
        </p:grpSpPr>
        <p:sp>
          <p:nvSpPr>
            <p:cNvPr id="2" name="TextBox 2"/>
            <p:cNvSpPr txBox="1"/>
            <p:nvPr/>
          </p:nvSpPr>
          <p:spPr>
            <a:xfrm>
              <a:off x="440436" y="355600"/>
              <a:ext cx="2699004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人体占位检查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469392" y="996950"/>
              <a:ext cx="346671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几何检查用于发现冲突，不能替代真实试坐</a:t>
              </a:r>
            </a:p>
          </p:txBody>
        </p:sp>
      </p:grpSp>
      <p:grpSp>
        <p:nvGrpSpPr>
          <p:cNvPr id="7" name="earlier-body-cases"/>
          <p:cNvGrpSpPr/>
          <p:nvPr/>
        </p:nvGrpSpPr>
        <p:grpSpPr>
          <a:xfrm>
            <a:off x="450342" y="1562100"/>
            <a:ext cx="5952839" cy="4651883"/>
            <a:chOff x="450342" y="1562100"/>
            <a:chExt cx="5952839" cy="4651883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59719" y="1562100"/>
              <a:ext cx="4843462" cy="4238625"/>
            </a:xfrm>
            <a:prstGeom prst="rect">
              <a:avLst/>
            </a:prstGeom>
          </p:spPr>
        </p:pic>
        <p:sp>
          <p:nvSpPr>
            <p:cNvPr id="6" name="TextBox 6"/>
            <p:cNvSpPr txBox="1"/>
            <p:nvPr/>
          </p:nvSpPr>
          <p:spPr>
            <a:xfrm>
              <a:off x="450342" y="5949950"/>
              <a:ext cx="310324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前期占位示意：红色部件越过设定边界</a:t>
              </a:r>
            </a:p>
          </p:txBody>
        </p:sp>
      </p:grpSp>
      <p:grpSp>
        <p:nvGrpSpPr>
          <p:cNvPr id="13" name="occupancy-results"/>
          <p:cNvGrpSpPr/>
          <p:nvPr/>
        </p:nvGrpSpPr>
        <p:grpSpPr>
          <a:xfrm>
            <a:off x="7952232" y="1689100"/>
            <a:ext cx="3220212" cy="4029583"/>
            <a:chOff x="7952232" y="1689100"/>
            <a:chExt cx="3220212" cy="4029583"/>
          </a:xfrm>
        </p:grpSpPr>
        <p:sp>
          <p:nvSpPr>
            <p:cNvPr id="8" name="TextBox 8"/>
            <p:cNvSpPr txBox="1"/>
            <p:nvPr/>
          </p:nvSpPr>
          <p:spPr>
            <a:xfrm>
              <a:off x="7952232" y="1689100"/>
              <a:ext cx="256565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从腿脚冲突开始优化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953756" y="2133600"/>
              <a:ext cx="3012948" cy="10568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原居中布置出现脚部越界。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采用收脚转向与80毫米滑移，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重新安排转向和使用位置。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952232" y="3632200"/>
              <a:ext cx="249003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120帧候选动作检查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953756" y="4057650"/>
              <a:ext cx="3218688" cy="7044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当前模型未越过名义平面边界，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最小余量约20毫米。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956042" y="5187950"/>
              <a:ext cx="2414016" cy="530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人体参数为人为测试设定，</a:t>
              </a:r>
              <a:b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不代表人口百分位或舒适认证。</a:t>
              </a:r>
            </a:p>
          </p:txBody>
        </p:sp>
      </p:grpSp>
      <p:grpSp>
        <p:nvGrpSpPr>
          <p:cNvPr id="16" name="page-footer"/>
          <p:cNvGrpSpPr/>
          <p:nvPr/>
        </p:nvGrpSpPr>
        <p:grpSpPr>
          <a:xfrm>
            <a:off x="451104" y="6477000"/>
            <a:ext cx="11289792" cy="234696"/>
            <a:chOff x="451104" y="6477000"/>
            <a:chExt cx="11289792" cy="234696"/>
          </a:xfrm>
        </p:grpSpPr>
        <p:sp>
          <p:nvSpPr>
            <p:cNvPr id="14" name="TextBox 14"/>
            <p:cNvSpPr txBox="1"/>
            <p:nvPr/>
          </p:nvSpPr>
          <p:spPr>
            <a:xfrm>
              <a:off x="451104" y="6477000"/>
              <a:ext cx="213649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暂停一刻 · 一平方米快乐改造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551006" y="647700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page-title"/>
          <p:cNvGrpSpPr/>
          <p:nvPr/>
        </p:nvGrpSpPr>
        <p:grpSpPr>
          <a:xfrm>
            <a:off x="440436" y="355600"/>
            <a:ext cx="3495675" cy="905383"/>
            <a:chOff x="440436" y="355600"/>
            <a:chExt cx="3495675" cy="905383"/>
          </a:xfrm>
        </p:grpSpPr>
        <p:sp>
          <p:nvSpPr>
            <p:cNvPr id="2" name="TextBox 2"/>
            <p:cNvSpPr txBox="1"/>
            <p:nvPr/>
          </p:nvSpPr>
          <p:spPr>
            <a:xfrm>
              <a:off x="440436" y="355600"/>
              <a:ext cx="3143250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娱乐与兼容活动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469392" y="996950"/>
              <a:ext cx="346671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固定屏幕与可收托板，让同一空间切换活动</a:t>
              </a:r>
            </a:p>
          </p:txBody>
        </p:sp>
      </p:grpSp>
      <p:grpSp>
        <p:nvGrpSpPr>
          <p:cNvPr id="8" name="screen-experience"/>
          <p:cNvGrpSpPr/>
          <p:nvPr/>
        </p:nvGrpSpPr>
        <p:grpSpPr>
          <a:xfrm>
            <a:off x="446532" y="1562100"/>
            <a:ext cx="5725668" cy="4403344"/>
            <a:chOff x="446532" y="1562100"/>
            <a:chExt cx="5725668" cy="4403344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rcRect l="0" t="5000" r="0" b="5000"/>
            <a:stretch>
              <a:fillRect/>
            </a:stretch>
          </p:blipFill>
          <p:spPr>
            <a:xfrm>
              <a:off x="457200" y="1562100"/>
              <a:ext cx="5715000" cy="3429000"/>
            </a:xfrm>
            <a:prstGeom prst="rect">
              <a:avLst/>
            </a:prstGeom>
          </p:spPr>
        </p:pic>
        <p:sp>
          <p:nvSpPr>
            <p:cNvPr id="6" name="TextBox 6"/>
            <p:cNvSpPr txBox="1"/>
            <p:nvPr/>
          </p:nvSpPr>
          <p:spPr>
            <a:xfrm>
              <a:off x="446532" y="5137150"/>
              <a:ext cx="296567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手柄游戏 · 视频 · 音乐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448056" y="5613400"/>
              <a:ext cx="413766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使用个人耳机；画面为游戏界面示意。</a:t>
              </a:r>
            </a:p>
          </p:txBody>
        </p:sp>
      </p:grpSp>
      <p:grpSp>
        <p:nvGrpSpPr>
          <p:cNvPr id="12" name="reading-experience"/>
          <p:cNvGrpSpPr/>
          <p:nvPr/>
        </p:nvGrpSpPr>
        <p:grpSpPr>
          <a:xfrm>
            <a:off x="6466332" y="1562100"/>
            <a:ext cx="4844605" cy="4403344"/>
            <a:chOff x="6466332" y="1562100"/>
            <a:chExt cx="4844605" cy="4403344"/>
          </a:xfrm>
        </p:grpSpPr>
        <p:pic>
          <p:nvPicPr>
            <p:cNvPr id="9" name="Imag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00862" y="1562100"/>
              <a:ext cx="4410075" cy="3429000"/>
            </a:xfrm>
            <a:prstGeom prst="rect">
              <a:avLst/>
            </a:prstGeom>
          </p:spPr>
        </p:pic>
        <p:sp>
          <p:nvSpPr>
            <p:cNvPr id="10" name="TextBox 10"/>
            <p:cNvSpPr txBox="1"/>
            <p:nvPr/>
          </p:nvSpPr>
          <p:spPr>
            <a:xfrm>
              <a:off x="6466332" y="5137150"/>
              <a:ext cx="149350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阅读 · 涂画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467856" y="5613400"/>
              <a:ext cx="424670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480 × 270毫米候选托板，使用后收起。</a:t>
              </a:r>
            </a:p>
          </p:txBody>
        </p:sp>
      </p:grpSp>
      <p:grpSp>
        <p:nvGrpSpPr>
          <p:cNvPr id="15" name="page-footer"/>
          <p:cNvGrpSpPr/>
          <p:nvPr/>
        </p:nvGrpSpPr>
        <p:grpSpPr>
          <a:xfrm>
            <a:off x="451104" y="6477000"/>
            <a:ext cx="11289792" cy="234696"/>
            <a:chOff x="451104" y="6477000"/>
            <a:chExt cx="11289792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451104" y="6477000"/>
              <a:ext cx="213649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暂停一刻 · 一平方米快乐改造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551006" y="647700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page-title"/>
          <p:cNvGrpSpPr/>
          <p:nvPr/>
        </p:nvGrpSpPr>
        <p:grpSpPr>
          <a:xfrm>
            <a:off x="440436" y="355600"/>
            <a:ext cx="2768727" cy="905383"/>
            <a:chOff x="440436" y="355600"/>
            <a:chExt cx="2768727" cy="905383"/>
          </a:xfrm>
        </p:grpSpPr>
        <p:sp>
          <p:nvSpPr>
            <p:cNvPr id="2" name="TextBox 2"/>
            <p:cNvSpPr txBox="1"/>
            <p:nvPr/>
          </p:nvSpPr>
          <p:spPr>
            <a:xfrm>
              <a:off x="440436" y="355600"/>
              <a:ext cx="2254758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灯光与材质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469392" y="996950"/>
              <a:ext cx="27397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温暖界面与柔和光线构成休息氛围</a:t>
              </a:r>
            </a:p>
          </p:txBody>
        </p:sp>
      </p:grpSp>
      <p:grpSp>
        <p:nvGrpSpPr>
          <p:cNvPr id="6" name="lighting-view"/>
          <p:cNvGrpSpPr/>
          <p:nvPr/>
        </p:nvGrpSpPr>
        <p:grpSpPr>
          <a:xfrm>
            <a:off x="5186362" y="1447800"/>
            <a:ext cx="6124575" cy="4762500"/>
            <a:chOff x="5186362" y="1447800"/>
            <a:chExt cx="6124575" cy="4762500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86362" y="1447800"/>
              <a:ext cx="6124575" cy="4762500"/>
            </a:xfrm>
            <a:prstGeom prst="rect">
              <a:avLst/>
            </a:prstGeom>
          </p:spPr>
        </p:pic>
      </p:grpSp>
      <p:grpSp>
        <p:nvGrpSpPr>
          <p:cNvPr id="19" name="materials"/>
          <p:cNvGrpSpPr/>
          <p:nvPr/>
        </p:nvGrpSpPr>
        <p:grpSpPr>
          <a:xfrm>
            <a:off x="446532" y="1809750"/>
            <a:ext cx="2200656" cy="3860419"/>
            <a:chOff x="446532" y="1809750"/>
            <a:chExt cx="2200656" cy="3860419"/>
          </a:xfrm>
        </p:grpSpPr>
        <p:sp>
          <p:nvSpPr>
            <p:cNvPr id="7" name="Rectangle 7"/>
            <p:cNvSpPr/>
            <p:nvPr/>
          </p:nvSpPr>
          <p:spPr>
            <a:xfrm>
              <a:off x="457200" y="1809750"/>
              <a:ext cx="381000" cy="76200"/>
            </a:xfrm>
            <a:prstGeom prst="rect">
              <a:avLst/>
            </a:prstGeom>
            <a:solidFill>
              <a:srgbClr val="A77C50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446532" y="1965325"/>
              <a:ext cx="171754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木饰面胶合板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448056" y="2346325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外部触感与空间识别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457200" y="2800350"/>
              <a:ext cx="381000" cy="76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446532" y="2955925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可拆软垫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48056" y="3336925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靠坐接触面便于替换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457200" y="3790950"/>
              <a:ext cx="381000" cy="76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446532" y="3946525"/>
              <a:ext cx="166964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可替换PET毡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48056" y="4327525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形成柔和的内侧界面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457200" y="4781550"/>
              <a:ext cx="381000" cy="76200"/>
            </a:xfrm>
            <a:prstGeom prst="rect">
              <a:avLst/>
            </a:prstGeom>
            <a:solidFill>
              <a:srgbClr val="D6BD8E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446532" y="4937125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间接照明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48056" y="5318125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亮度与眩光仍需实测</a:t>
              </a:r>
            </a:p>
          </p:txBody>
        </p:sp>
      </p:grpSp>
      <p:grpSp>
        <p:nvGrpSpPr>
          <p:cNvPr id="22" name="page-footer"/>
          <p:cNvGrpSpPr/>
          <p:nvPr/>
        </p:nvGrpSpPr>
        <p:grpSpPr>
          <a:xfrm>
            <a:off x="451104" y="6477000"/>
            <a:ext cx="11289792" cy="234696"/>
            <a:chOff x="451104" y="6477000"/>
            <a:chExt cx="11289792" cy="234696"/>
          </a:xfrm>
        </p:grpSpPr>
        <p:sp>
          <p:nvSpPr>
            <p:cNvPr id="20" name="TextBox 20"/>
            <p:cNvSpPr txBox="1"/>
            <p:nvPr/>
          </p:nvSpPr>
          <p:spPr>
            <a:xfrm>
              <a:off x="451104" y="6477000"/>
              <a:ext cx="213649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暂停一刻 · 一平方米快乐改造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1551006" y="647700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page-title"/>
          <p:cNvGrpSpPr/>
          <p:nvPr/>
        </p:nvGrpSpPr>
        <p:grpSpPr>
          <a:xfrm>
            <a:off x="440436" y="355600"/>
            <a:ext cx="3859149" cy="905383"/>
            <a:chOff x="440436" y="355600"/>
            <a:chExt cx="3859149" cy="905383"/>
          </a:xfrm>
        </p:grpSpPr>
        <p:sp>
          <p:nvSpPr>
            <p:cNvPr id="2" name="TextBox 2"/>
            <p:cNvSpPr txBox="1"/>
            <p:nvPr/>
          </p:nvSpPr>
          <p:spPr>
            <a:xfrm>
              <a:off x="440436" y="355600"/>
              <a:ext cx="3587496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通风、供电与检修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469392" y="996950"/>
              <a:ext cx="383019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通风路径是设计意图，尚未完成风量与温升验证</a:t>
              </a:r>
            </a:p>
          </p:txBody>
        </p:sp>
      </p:grpSp>
      <p:grpSp>
        <p:nvGrpSpPr>
          <p:cNvPr id="6" name="services-view"/>
          <p:cNvGrpSpPr/>
          <p:nvPr/>
        </p:nvGrpSpPr>
        <p:grpSpPr>
          <a:xfrm>
            <a:off x="976312" y="1447800"/>
            <a:ext cx="6124575" cy="4762500"/>
            <a:chOff x="976312" y="1447800"/>
            <a:chExt cx="6124575" cy="4762500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6312" y="1447800"/>
              <a:ext cx="6124575" cy="4762500"/>
            </a:xfrm>
            <a:prstGeom prst="rect">
              <a:avLst/>
            </a:prstGeom>
          </p:spPr>
        </p:pic>
      </p:grpSp>
      <p:grpSp>
        <p:nvGrpSpPr>
          <p:cNvPr id="12" name="services-notes"/>
          <p:cNvGrpSpPr/>
          <p:nvPr/>
        </p:nvGrpSpPr>
        <p:grpSpPr>
          <a:xfrm>
            <a:off x="8085582" y="1727200"/>
            <a:ext cx="2565654" cy="3667633"/>
            <a:chOff x="8085582" y="1727200"/>
            <a:chExt cx="2565654" cy="3667633"/>
          </a:xfrm>
        </p:grpSpPr>
        <p:sp>
          <p:nvSpPr>
            <p:cNvPr id="7" name="TextBox 7"/>
            <p:cNvSpPr txBox="1"/>
            <p:nvPr/>
          </p:nvSpPr>
          <p:spPr>
            <a:xfrm>
              <a:off x="8085582" y="1727200"/>
              <a:ext cx="256565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低位进气，高位排气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8087106" y="2114550"/>
              <a:ext cx="2532888" cy="7044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配置舱体自身通风设备，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不连接建筑通风系统。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085582" y="3098800"/>
              <a:ext cx="256565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上部检修，后侧走线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087106" y="3486150"/>
              <a:ext cx="2075688" cy="7044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设备盒集中布置，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接入假设场地电源。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089392" y="4597400"/>
              <a:ext cx="2414016" cy="7974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箭头仅示意路径，非流场结果。</a:t>
              </a:r>
              <a:b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风量、温升及噪声需按实际</a:t>
              </a:r>
              <a:b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设备热负荷进行验证。</a:t>
              </a:r>
            </a:p>
          </p:txBody>
        </p:sp>
      </p:grpSp>
      <p:grpSp>
        <p:nvGrpSpPr>
          <p:cNvPr id="15" name="page-footer"/>
          <p:cNvGrpSpPr/>
          <p:nvPr/>
        </p:nvGrpSpPr>
        <p:grpSpPr>
          <a:xfrm>
            <a:off x="451104" y="6477000"/>
            <a:ext cx="11289792" cy="234696"/>
            <a:chOff x="451104" y="6477000"/>
            <a:chExt cx="11289792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451104" y="6477000"/>
              <a:ext cx="213649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暂停一刻 · 一平方米快乐改造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551006" y="647700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page-title"/>
          <p:cNvGrpSpPr/>
          <p:nvPr/>
        </p:nvGrpSpPr>
        <p:grpSpPr>
          <a:xfrm>
            <a:off x="440436" y="355600"/>
            <a:ext cx="2768727" cy="905383"/>
            <a:chOff x="440436" y="355600"/>
            <a:chExt cx="2768727" cy="905383"/>
          </a:xfrm>
        </p:grpSpPr>
        <p:sp>
          <p:nvSpPr>
            <p:cNvPr id="2" name="TextBox 2"/>
            <p:cNvSpPr txBox="1"/>
            <p:nvPr/>
          </p:nvSpPr>
          <p:spPr>
            <a:xfrm>
              <a:off x="440436" y="355600"/>
              <a:ext cx="2254758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构造与装配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469392" y="996950"/>
              <a:ext cx="27397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分层拆装，便于加工、运输和维护</a:t>
              </a:r>
            </a:p>
          </p:txBody>
        </p:sp>
      </p:grpSp>
      <p:grpSp>
        <p:nvGrpSpPr>
          <p:cNvPr id="6" name="assembly-view"/>
          <p:cNvGrpSpPr/>
          <p:nvPr/>
        </p:nvGrpSpPr>
        <p:grpSpPr>
          <a:xfrm>
            <a:off x="1300162" y="1447800"/>
            <a:ext cx="6124575" cy="4762500"/>
            <a:chOff x="1300162" y="1447800"/>
            <a:chExt cx="6124575" cy="4762500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00162" y="1447800"/>
              <a:ext cx="6124575" cy="4762500"/>
            </a:xfrm>
            <a:prstGeom prst="rect">
              <a:avLst/>
            </a:prstGeom>
          </p:spPr>
        </p:pic>
      </p:grpSp>
      <p:grpSp>
        <p:nvGrpSpPr>
          <p:cNvPr id="12" name="assembly-notes"/>
          <p:cNvGrpSpPr/>
          <p:nvPr/>
        </p:nvGrpSpPr>
        <p:grpSpPr>
          <a:xfrm>
            <a:off x="8676132" y="1727200"/>
            <a:ext cx="2305812" cy="3686683"/>
            <a:chOff x="8676132" y="1727200"/>
            <a:chExt cx="2305812" cy="3686683"/>
          </a:xfrm>
        </p:grpSpPr>
        <p:sp>
          <p:nvSpPr>
            <p:cNvPr id="7" name="TextBox 7"/>
            <p:cNvSpPr txBox="1"/>
            <p:nvPr/>
          </p:nvSpPr>
          <p:spPr>
            <a:xfrm>
              <a:off x="8676132" y="1727200"/>
              <a:ext cx="200025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底座与连接框架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8677656" y="2095500"/>
              <a:ext cx="2304288" cy="7044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承接围护与座椅，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连接及稳定性待验证。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676132" y="3079750"/>
              <a:ext cx="200025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板件与可拆内饰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677656" y="3448050"/>
              <a:ext cx="2075688" cy="7044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软垫和内饰可替换，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顶面保留检修入口。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679942" y="4883150"/>
              <a:ext cx="1556766" cy="530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分解图为概念构造，</a:t>
              </a:r>
              <a:b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尚非加工或施工图。</a:t>
              </a:r>
            </a:p>
          </p:txBody>
        </p:sp>
      </p:grpSp>
      <p:grpSp>
        <p:nvGrpSpPr>
          <p:cNvPr id="15" name="page-footer"/>
          <p:cNvGrpSpPr/>
          <p:nvPr/>
        </p:nvGrpSpPr>
        <p:grpSpPr>
          <a:xfrm>
            <a:off x="451104" y="6477000"/>
            <a:ext cx="11289792" cy="234696"/>
            <a:chOff x="451104" y="6477000"/>
            <a:chExt cx="11289792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451104" y="6477000"/>
              <a:ext cx="213649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暂停一刻 · 一平方米快乐改造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551006" y="647700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page-title"/>
          <p:cNvGrpSpPr/>
          <p:nvPr/>
        </p:nvGrpSpPr>
        <p:grpSpPr>
          <a:xfrm>
            <a:off x="440436" y="355600"/>
            <a:ext cx="3132201" cy="905383"/>
            <a:chOff x="440436" y="355600"/>
            <a:chExt cx="3132201" cy="905383"/>
          </a:xfrm>
        </p:grpSpPr>
        <p:sp>
          <p:nvSpPr>
            <p:cNvPr id="2" name="TextBox 2"/>
            <p:cNvSpPr txBox="1"/>
            <p:nvPr/>
          </p:nvSpPr>
          <p:spPr>
            <a:xfrm>
              <a:off x="440436" y="355600"/>
              <a:ext cx="2699004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落地验证路径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469392" y="996950"/>
              <a:ext cx="310324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先验证身体与动作，再验证机构和机电</a:t>
              </a:r>
            </a:p>
          </p:txBody>
        </p:sp>
      </p:grpSp>
      <p:grpSp>
        <p:nvGrpSpPr>
          <p:cNvPr id="7" name="seat-mechanism"/>
          <p:cNvGrpSpPr/>
          <p:nvPr/>
        </p:nvGrpSpPr>
        <p:grpSpPr>
          <a:xfrm>
            <a:off x="450342" y="1504950"/>
            <a:ext cx="5619464" cy="4709033"/>
            <a:chOff x="450342" y="1504950"/>
            <a:chExt cx="5619464" cy="4709033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9594" y="1504950"/>
              <a:ext cx="5510212" cy="4286250"/>
            </a:xfrm>
            <a:prstGeom prst="rect">
              <a:avLst/>
            </a:prstGeom>
          </p:spPr>
        </p:pic>
        <p:sp>
          <p:nvSpPr>
            <p:cNvPr id="6" name="TextBox 6"/>
            <p:cNvSpPr txBox="1"/>
            <p:nvPr/>
          </p:nvSpPr>
          <p:spPr>
            <a:xfrm>
              <a:off x="450342" y="5949950"/>
              <a:ext cx="310324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升降、滑移、转向及定位五金仍需选型</a:t>
              </a:r>
            </a:p>
          </p:txBody>
        </p:sp>
      </p:grpSp>
      <p:grpSp>
        <p:nvGrpSpPr>
          <p:cNvPr id="10" name="prototype-step-1"/>
          <p:cNvGrpSpPr/>
          <p:nvPr/>
        </p:nvGrpSpPr>
        <p:grpSpPr>
          <a:xfrm>
            <a:off x="6847332" y="1651000"/>
            <a:ext cx="4139184" cy="799719"/>
            <a:chOff x="6847332" y="1651000"/>
            <a:chExt cx="4139184" cy="799719"/>
          </a:xfrm>
        </p:grpSpPr>
        <p:sp>
          <p:nvSpPr>
            <p:cNvPr id="8" name="TextBox 8"/>
            <p:cNvSpPr txBox="1"/>
            <p:nvPr/>
          </p:nvSpPr>
          <p:spPr>
            <a:xfrm>
              <a:off x="6847332" y="1651000"/>
              <a:ext cx="205749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01 1:1尺度样架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848856" y="2098675"/>
              <a:ext cx="413766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验证进出、地面高差与不同身材试坐。</a:t>
              </a:r>
            </a:p>
          </p:txBody>
        </p:sp>
      </p:grpSp>
      <p:grpSp>
        <p:nvGrpSpPr>
          <p:cNvPr id="13" name="prototype-step-2"/>
          <p:cNvGrpSpPr/>
          <p:nvPr/>
        </p:nvGrpSpPr>
        <p:grpSpPr>
          <a:xfrm>
            <a:off x="6847332" y="2794000"/>
            <a:ext cx="3896868" cy="799719"/>
            <a:chOff x="6847332" y="2794000"/>
            <a:chExt cx="3896868" cy="799719"/>
          </a:xfrm>
        </p:grpSpPr>
        <p:sp>
          <p:nvSpPr>
            <p:cNvPr id="11" name="TextBox 11"/>
            <p:cNvSpPr txBox="1"/>
            <p:nvPr/>
          </p:nvSpPr>
          <p:spPr>
            <a:xfrm>
              <a:off x="6847332" y="2794000"/>
              <a:ext cx="213312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02 座椅机构样机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848856" y="3241675"/>
              <a:ext cx="38953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检查滑移、旋转定位和误操作干涉。</a:t>
              </a:r>
            </a:p>
          </p:txBody>
        </p:sp>
      </p:grpSp>
      <p:grpSp>
        <p:nvGrpSpPr>
          <p:cNvPr id="16" name="prototype-step-3"/>
          <p:cNvGrpSpPr/>
          <p:nvPr/>
        </p:nvGrpSpPr>
        <p:grpSpPr>
          <a:xfrm>
            <a:off x="6847332" y="3937000"/>
            <a:ext cx="3896868" cy="799719"/>
            <a:chOff x="6847332" y="3937000"/>
            <a:chExt cx="3896868" cy="799719"/>
          </a:xfrm>
        </p:grpSpPr>
        <p:sp>
          <p:nvSpPr>
            <p:cNvPr id="14" name="TextBox 14"/>
            <p:cNvSpPr txBox="1"/>
            <p:nvPr/>
          </p:nvSpPr>
          <p:spPr>
            <a:xfrm>
              <a:off x="6847332" y="3937000"/>
              <a:ext cx="2415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03 机电与材料测试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848856" y="4384675"/>
              <a:ext cx="38953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实测风量、温升、噪声及清洁维护。</a:t>
              </a:r>
            </a:p>
          </p:txBody>
        </p:sp>
      </p:grpSp>
      <p:grpSp>
        <p:nvGrpSpPr>
          <p:cNvPr id="19" name="prototype-step-4"/>
          <p:cNvGrpSpPr/>
          <p:nvPr/>
        </p:nvGrpSpPr>
        <p:grpSpPr>
          <a:xfrm>
            <a:off x="6847332" y="5080000"/>
            <a:ext cx="4139184" cy="799719"/>
            <a:chOff x="6847332" y="5080000"/>
            <a:chExt cx="4139184" cy="799719"/>
          </a:xfrm>
        </p:grpSpPr>
        <p:sp>
          <p:nvSpPr>
            <p:cNvPr id="17" name="TextBox 17"/>
            <p:cNvSpPr txBox="1"/>
            <p:nvPr/>
          </p:nvSpPr>
          <p:spPr>
            <a:xfrm>
              <a:off x="6847332" y="5080000"/>
              <a:ext cx="213312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04 公共区域试用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848856" y="5527675"/>
              <a:ext cx="413766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验证使用管理，再形成报价与加工图。</a:t>
              </a:r>
            </a:p>
          </p:txBody>
        </p:sp>
      </p:grpSp>
      <p:grpSp>
        <p:nvGrpSpPr>
          <p:cNvPr id="22" name="page-footer"/>
          <p:cNvGrpSpPr/>
          <p:nvPr/>
        </p:nvGrpSpPr>
        <p:grpSpPr>
          <a:xfrm>
            <a:off x="451104" y="6477000"/>
            <a:ext cx="11289792" cy="234696"/>
            <a:chOff x="451104" y="6477000"/>
            <a:chExt cx="11289792" cy="234696"/>
          </a:xfrm>
        </p:grpSpPr>
        <p:sp>
          <p:nvSpPr>
            <p:cNvPr id="20" name="TextBox 20"/>
            <p:cNvSpPr txBox="1"/>
            <p:nvPr/>
          </p:nvSpPr>
          <p:spPr>
            <a:xfrm>
              <a:off x="451104" y="6477000"/>
              <a:ext cx="213649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暂停一刻 · 一平方米快乐改造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1551006" y="647700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closing-title"/>
          <p:cNvGrpSpPr/>
          <p:nvPr/>
        </p:nvGrpSpPr>
        <p:grpSpPr>
          <a:xfrm>
            <a:off x="438150" y="749300"/>
            <a:ext cx="2856738" cy="1426718"/>
            <a:chOff x="438150" y="749300"/>
            <a:chExt cx="2856738" cy="1426718"/>
          </a:xfrm>
        </p:grpSpPr>
        <p:sp>
          <p:nvSpPr>
            <p:cNvPr id="2" name="TextBox 2"/>
            <p:cNvSpPr txBox="1"/>
            <p:nvPr/>
          </p:nvSpPr>
          <p:spPr>
            <a:xfrm>
              <a:off x="438150" y="749300"/>
              <a:ext cx="2622804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暂停一刻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446532" y="1765300"/>
              <a:ext cx="284835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给个人娱乐留一个位置</a:t>
              </a:r>
            </a:p>
          </p:txBody>
        </p:sp>
      </p:grpSp>
      <p:grpSp>
        <p:nvGrpSpPr>
          <p:cNvPr id="8" name="closing-message"/>
          <p:cNvGrpSpPr/>
          <p:nvPr/>
        </p:nvGrpSpPr>
        <p:grpSpPr>
          <a:xfrm>
            <a:off x="438150" y="3003550"/>
            <a:ext cx="2470023" cy="2867533"/>
            <a:chOff x="438150" y="3003550"/>
            <a:chExt cx="2470023" cy="2867533"/>
          </a:xfrm>
        </p:grpSpPr>
        <p:sp>
          <p:nvSpPr>
            <p:cNvPr id="5" name="TextBox 5"/>
            <p:cNvSpPr txBox="1"/>
            <p:nvPr/>
          </p:nvSpPr>
          <p:spPr>
            <a:xfrm>
              <a:off x="438150" y="3003550"/>
              <a:ext cx="877725" cy="10477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5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1㎡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46532" y="3873500"/>
              <a:ext cx="2461641" cy="8298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舱体占地 · 单人共享</a:t>
              </a:r>
              <a:b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游戏、阅读与音乐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450342" y="5340350"/>
              <a:ext cx="1556766" cy="5307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概念方案与占位检查</a:t>
              </a:r>
              <a:b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尚非施工定案</a:t>
              </a:r>
            </a:p>
          </p:txBody>
        </p:sp>
      </p:grpSp>
      <p:grpSp>
        <p:nvGrpSpPr>
          <p:cNvPr id="10" name="closing-space"/>
          <p:cNvGrpSpPr/>
          <p:nvPr/>
        </p:nvGrpSpPr>
        <p:grpSpPr>
          <a:xfrm>
            <a:off x="5334000" y="0"/>
            <a:ext cx="6858000" cy="6267450"/>
            <a:chOff x="5334000" y="0"/>
            <a:chExt cx="6858000" cy="6267450"/>
          </a:xfrm>
        </p:grpSpPr>
        <p:pic>
          <p:nvPicPr>
            <p:cNvPr id="9" name="Image 9"/>
            <p:cNvPicPr>
              <a:picLocks noChangeAspect="1"/>
            </p:cNvPicPr>
            <p:nvPr/>
          </p:nvPicPr>
          <p:blipFill>
            <a:blip r:embed="rId2"/>
            <a:srcRect l="7447" t="0" r="7447" b="0"/>
            <a:stretch>
              <a:fillRect/>
            </a:stretch>
          </p:blipFill>
          <p:spPr>
            <a:xfrm>
              <a:off x="5334000" y="0"/>
              <a:ext cx="6858000" cy="6267450"/>
            </a:xfrm>
            <a:prstGeom prst="rect">
              <a:avLst/>
            </a:prstGeom>
          </p:spPr>
        </p:pic>
      </p:grpSp>
      <p:grpSp>
        <p:nvGrpSpPr>
          <p:cNvPr id="13" name="page-footer"/>
          <p:cNvGrpSpPr/>
          <p:nvPr/>
        </p:nvGrpSpPr>
        <p:grpSpPr>
          <a:xfrm>
            <a:off x="451104" y="6477000"/>
            <a:ext cx="11289792" cy="234696"/>
            <a:chOff x="451104" y="6477000"/>
            <a:chExt cx="112897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451104" y="6477000"/>
              <a:ext cx="213649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暂停一刻 · 一平方米快乐改造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551006" y="647700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square-joy">
  <a:themeElements>
    <a:clrScheme name="square-joy">
      <a:dk1>
        <a:srgbClr val="26342F"/>
      </a:dk1>
      <a:lt1>
        <a:srgbClr val="F4F1E9"/>
      </a:lt1>
      <a:dk2>
        <a:srgbClr val="1F497D"/>
      </a:dk2>
      <a:lt2>
        <a:srgbClr val="E6E3DA"/>
      </a:lt2>
      <a:accent1>
        <a:srgbClr val="234D43"/>
      </a:accent1>
      <a:accent2>
        <a:srgbClr val="B57545"/>
      </a:accent2>
      <a:accent3>
        <a:srgbClr val="7C9080"/>
      </a:accent3>
      <a:accent4>
        <a:srgbClr val="234D43"/>
      </a:accent4>
      <a:accent5>
        <a:srgbClr val="5E6C63"/>
      </a:accent5>
      <a:accent6>
        <a:srgbClr val="C8CFC5"/>
      </a:accent6>
      <a:hlink>
        <a:srgbClr val="B57545"/>
      </a:hlink>
      <a:folHlink>
        <a:srgbClr val="7C9080"/>
      </a:folHlink>
    </a:clrScheme>
    <a:fontScheme name="square-joy">
      <a:maj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quare-jo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quare-joy">
  <a:themeElements>
    <a:clrScheme name="square-joy">
      <a:dk1>
        <a:srgbClr val="26342F"/>
      </a:dk1>
      <a:lt1>
        <a:srgbClr val="F4F1E9"/>
      </a:lt1>
      <a:dk2>
        <a:srgbClr val="1F497D"/>
      </a:dk2>
      <a:lt2>
        <a:srgbClr val="E6E3DA"/>
      </a:lt2>
      <a:accent1>
        <a:srgbClr val="234D43"/>
      </a:accent1>
      <a:accent2>
        <a:srgbClr val="B57545"/>
      </a:accent2>
      <a:accent3>
        <a:srgbClr val="7C9080"/>
      </a:accent3>
      <a:accent4>
        <a:srgbClr val="234D43"/>
      </a:accent4>
      <a:accent5>
        <a:srgbClr val="5E6C63"/>
      </a:accent5>
      <a:accent6>
        <a:srgbClr val="C8CFC5"/>
      </a:accent6>
      <a:hlink>
        <a:srgbClr val="B57545"/>
      </a:hlink>
      <a:folHlink>
        <a:srgbClr val="7C9080"/>
      </a:folHlink>
    </a:clrScheme>
    <a:fontScheme name="square-joy">
      <a:maj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quare-jo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2026-11-05T15:57:03Z</dcterms:created>
  <dcterms:modified xsi:type="dcterms:W3CDTF">2026-11-05T15:57:03Z</dcterms:modified>
  <cp:category/>
  <cp:contentStatus/>
</cp:coreProperties>
</file>